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Gelasio" panose="020B0604020202020204" charset="0"/>
      <p:regular r:id="rId18"/>
    </p:embeddedFont>
    <p:embeddedFont>
      <p:font typeface="Gelasio Semi Bold" panose="020B0604020202020204" charset="0"/>
      <p:regular r:id="rId19"/>
    </p:embeddedFont>
    <p:embeddedFont>
      <p:font typeface="Inter Bold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08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DEBF0-6B32-9B0E-9D1F-104A61B51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2B1209-A816-6F08-86A3-286981E6D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0D6F5-A99E-785F-5AB2-1E0888CA9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D3CCA-4466-4727-B9E7-9285FBC7D1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2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3B97E-F0D0-EA94-342B-6C2D6203D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ED0A49-497A-E469-EA1A-1016A2296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BB839-1719-16AA-6258-8075D6BED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4EDEA-FD8C-D5F9-D31F-5CEA0D59EA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51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27556-B9AA-C2C7-0410-FFE022387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31219-AB5C-8F11-A949-355E05E6B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FA35D-2760-723E-A11C-1E91C78B6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B29F-91E4-2010-1597-EF8C708E9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0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9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1300520"/>
            <a:ext cx="7557849" cy="4426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Optimising Healthcare Resource Allocation Through Patient Treatment List Consolidation: </a:t>
            </a:r>
            <a:r>
              <a:rPr lang="en-US" sz="2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 Mathematical Simulation and Machine Learning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075" y="6627614"/>
            <a:ext cx="7557849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By: Khushwinder Singh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075" y="7244953"/>
            <a:ext cx="7557849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Supervisor: Joshua D Ramini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75271"/>
            <a:ext cx="7809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Comparison with Literature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242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Santibañez (2009): ~23% via simulation → matches DES upper bound.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Yu &amp; Liu (2022): RL gains 15–25% → matches DQN (23.8%).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086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Green et al. (2006): 20–25% queueing gains → M/G/c lower in our case due to backlog dominance.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266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Novelty: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First integrated OR + RL framework for NHS cataract PTLs.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B771F-F848-60F3-8C2C-4D2D133F3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D3C7216-8059-CF18-527C-AD1E40097721}"/>
              </a:ext>
            </a:extLst>
          </p:cNvPr>
          <p:cNvSpPr/>
          <p:nvPr/>
        </p:nvSpPr>
        <p:spPr>
          <a:xfrm>
            <a:off x="793790" y="4075271"/>
            <a:ext cx="7809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Direction</a:t>
            </a:r>
            <a:endParaRPr lang="en-US" sz="44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25AE6-D4B8-2ED3-F0D3-1FB78A68BD07}"/>
              </a:ext>
            </a:extLst>
          </p:cNvPr>
          <p:cNvSpPr txBox="1"/>
          <p:nvPr/>
        </p:nvSpPr>
        <p:spPr>
          <a:xfrm>
            <a:off x="793790" y="5032216"/>
            <a:ext cx="73152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Demand forecasting (ARIMA, Prophet) + optimisation integration.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Integrating the address of the patient and modifying the models for ease of the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Relax transfer limits with safeguards.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Apply to other elective procedures (joint replacements, imaging).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Build interpretable AI for clinical acceptance.</a:t>
            </a:r>
          </a:p>
        </p:txBody>
      </p:sp>
      <p:pic>
        <p:nvPicPr>
          <p:cNvPr id="13" name="Picture 12" descr="A close-up of arrows on a road&#10;&#10;AI-generated content may be incorrect.">
            <a:extLst>
              <a:ext uri="{FF2B5EF4-FFF2-40B4-BE49-F238E27FC236}">
                <a16:creationId xmlns:a16="http://schemas.microsoft.com/office/drawing/2014/main" id="{F9471DB9-64B0-4E19-1C4D-5C00F918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06" r="5973" b="3317"/>
          <a:stretch>
            <a:fillRect/>
          </a:stretch>
        </p:blipFill>
        <p:spPr>
          <a:xfrm>
            <a:off x="0" y="0"/>
            <a:ext cx="14630400" cy="34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6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15CF8-8E51-31CA-A7CB-F004200B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E0D9E96-524D-A270-A545-DCA2C7FB1CB4}"/>
              </a:ext>
            </a:extLst>
          </p:cNvPr>
          <p:cNvSpPr/>
          <p:nvPr/>
        </p:nvSpPr>
        <p:spPr>
          <a:xfrm>
            <a:off x="793790" y="1336238"/>
            <a:ext cx="8860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Limitations</a:t>
            </a:r>
            <a:endParaRPr lang="en-US" sz="44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9C13A-2105-0171-DFA6-096650B6636F}"/>
              </a:ext>
            </a:extLst>
          </p:cNvPr>
          <p:cNvSpPr txBox="1"/>
          <p:nvPr/>
        </p:nvSpPr>
        <p:spPr>
          <a:xfrm>
            <a:off x="793790" y="3349271"/>
            <a:ext cx="7315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Too many assumptions made.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Not all factors considered. More data is required to </a:t>
            </a:r>
          </a:p>
          <a:p>
            <a:r>
              <a:rPr lang="en-GB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    integrate all the factors</a:t>
            </a:r>
          </a:p>
          <a:p>
            <a:endParaRPr lang="en-GB" sz="200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Patient fairness/equity concerns (routine vs urgent)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Forecasting &amp; MILP planned but not implemented</a:t>
            </a:r>
          </a:p>
        </p:txBody>
      </p:sp>
      <p:pic>
        <p:nvPicPr>
          <p:cNvPr id="16" name="Picture 15" descr="A close-up of a box&#10;&#10;AI-generated content may be incorrect.">
            <a:extLst>
              <a:ext uri="{FF2B5EF4-FFF2-40B4-BE49-F238E27FC236}">
                <a16:creationId xmlns:a16="http://schemas.microsoft.com/office/drawing/2014/main" id="{4626AC1C-664B-6305-DEEF-90D6C03F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041" b="8536"/>
          <a:stretch>
            <a:fillRect/>
          </a:stretch>
        </p:blipFill>
        <p:spPr>
          <a:xfrm>
            <a:off x="7503111" y="1690627"/>
            <a:ext cx="6770450" cy="51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188F8-FD36-EB04-4E14-6BAE9C2F5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1EA71F1-DBA1-127E-77B9-AC8D3F1E12DF}"/>
              </a:ext>
            </a:extLst>
          </p:cNvPr>
          <p:cNvSpPr/>
          <p:nvPr/>
        </p:nvSpPr>
        <p:spPr>
          <a:xfrm>
            <a:off x="529471" y="416004"/>
            <a:ext cx="3782497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endParaRPr lang="en-US" sz="2950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661639FD-E05F-BC7C-09B2-1A6A1AAD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218" y="649279"/>
            <a:ext cx="6601182" cy="6601182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AF143AF9-4867-C3F9-3992-93B017D59028}"/>
              </a:ext>
            </a:extLst>
          </p:cNvPr>
          <p:cNvSpPr/>
          <p:nvPr/>
        </p:nvSpPr>
        <p:spPr>
          <a:xfrm>
            <a:off x="529471" y="1041201"/>
            <a:ext cx="3782497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600" dirty="0">
                <a:solidFill>
                  <a:srgbClr val="484237"/>
                </a:solidFill>
                <a:latin typeface="Gelasio Semi Bold" pitchFamily="34" charset="0"/>
                <a:cs typeface="Gelasio Semi Bold" pitchFamily="34" charset="-120"/>
              </a:rPr>
              <a:t>Conclusions </a:t>
            </a:r>
            <a:endParaRPr lang="en-US" sz="2800" b="1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</p:txBody>
      </p:sp>
      <p:pic>
        <p:nvPicPr>
          <p:cNvPr id="4" name="Picture 3" descr="A graph of growth and progress&#10;&#10;AI-generated content may be incorrect.">
            <a:extLst>
              <a:ext uri="{FF2B5EF4-FFF2-40B4-BE49-F238E27FC236}">
                <a16:creationId xmlns:a16="http://schemas.microsoft.com/office/drawing/2014/main" id="{4E06C4C5-7EB0-D937-8069-C9C067A9A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218" y="649279"/>
            <a:ext cx="6601182" cy="6601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4C472-BF90-2420-2437-DC8382C33C2C}"/>
              </a:ext>
            </a:extLst>
          </p:cNvPr>
          <p:cNvSpPr txBox="1"/>
          <p:nvPr/>
        </p:nvSpPr>
        <p:spPr>
          <a:xfrm>
            <a:off x="346591" y="2325916"/>
            <a:ext cx="73152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Consolidation is feasible &amp; effective:</a:t>
            </a:r>
          </a:p>
          <a:p>
            <a:endParaRPr lang="en-GB" sz="200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Gains: 7% → 24% depending on method.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00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Even DES alone gives ~18% benefit.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00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RL proves adaptive, achieving NHS-aligned outcomes.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200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200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Provides evidence-based case for Integrated Care Boards to adopt PTL consolidation.</a:t>
            </a:r>
          </a:p>
        </p:txBody>
      </p:sp>
    </p:spTree>
    <p:extLst>
      <p:ext uri="{BB962C8B-B14F-4D97-AF65-F5344CB8AC3E}">
        <p14:creationId xmlns:p14="http://schemas.microsoft.com/office/powerpoint/2010/main" val="2234353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960" y="822960"/>
            <a:ext cx="12984480" cy="3576050"/>
            <a:chOff x="0" y="0"/>
            <a:chExt cx="4274726" cy="1177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177300"/>
            </a:xfrm>
            <a:custGeom>
              <a:avLst/>
              <a:gdLst/>
              <a:ahLst/>
              <a:cxnLst/>
              <a:rect l="l" t="t" r="r" b="b"/>
              <a:pathLst>
                <a:path w="4274726" h="1177300">
                  <a:moveTo>
                    <a:pt x="0" y="0"/>
                  </a:moveTo>
                  <a:lnTo>
                    <a:pt x="4274726" y="0"/>
                  </a:lnTo>
                  <a:lnTo>
                    <a:pt x="4274726" y="1177300"/>
                  </a:lnTo>
                  <a:lnTo>
                    <a:pt x="0" y="1177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sz="144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74726" cy="1224925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613"/>
                </a:lnSpc>
              </a:pPr>
              <a:endParaRPr sz="144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01994" y="822960"/>
            <a:ext cx="5605446" cy="6583680"/>
            <a:chOff x="0" y="0"/>
            <a:chExt cx="1845414" cy="216746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1845414" cy="2167467"/>
            </a:xfrm>
            <a:custGeom>
              <a:avLst/>
              <a:gdLst/>
              <a:ahLst/>
              <a:cxnLst/>
              <a:rect l="l" t="t" r="r" b="b"/>
              <a:pathLst>
                <a:path w="1845414" h="2167467">
                  <a:moveTo>
                    <a:pt x="0" y="0"/>
                  </a:moveTo>
                  <a:lnTo>
                    <a:pt x="1845414" y="0"/>
                  </a:lnTo>
                  <a:lnTo>
                    <a:pt x="1845414" y="2167467"/>
                  </a:lnTo>
                  <a:lnTo>
                    <a:pt x="0" y="216746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 sz="144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845414" cy="2215092"/>
            </a:xfrm>
            <a:prstGeom prst="rect">
              <a:avLst/>
            </a:prstGeom>
            <a:grpFill/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613"/>
                </a:lnSpc>
              </a:pPr>
              <a:endParaRPr sz="144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04725" y="985744"/>
            <a:ext cx="5199984" cy="6258113"/>
            <a:chOff x="0" y="0"/>
            <a:chExt cx="6144615" cy="73949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44616" cy="7394965"/>
            </a:xfrm>
            <a:custGeom>
              <a:avLst/>
              <a:gdLst/>
              <a:ahLst/>
              <a:cxnLst/>
              <a:rect l="l" t="t" r="r" b="b"/>
              <a:pathLst>
                <a:path w="6144616" h="7394965">
                  <a:moveTo>
                    <a:pt x="5504551" y="0"/>
                  </a:moveTo>
                  <a:lnTo>
                    <a:pt x="640064" y="0"/>
                  </a:lnTo>
                  <a:cubicBezTo>
                    <a:pt x="286749" y="0"/>
                    <a:pt x="0" y="345098"/>
                    <a:pt x="0" y="770309"/>
                  </a:cubicBezTo>
                  <a:lnTo>
                    <a:pt x="0" y="7394965"/>
                  </a:lnTo>
                  <a:lnTo>
                    <a:pt x="5504551" y="7394965"/>
                  </a:lnTo>
                  <a:cubicBezTo>
                    <a:pt x="5857867" y="7394965"/>
                    <a:pt x="6144616" y="7049867"/>
                    <a:pt x="6144616" y="6624656"/>
                  </a:cubicBezTo>
                  <a:lnTo>
                    <a:pt x="6144616" y="0"/>
                  </a:lnTo>
                  <a:lnTo>
                    <a:pt x="5504551" y="0"/>
                  </a:lnTo>
                  <a:close/>
                </a:path>
              </a:pathLst>
            </a:custGeom>
            <a:blipFill>
              <a:blip r:embed="rId2"/>
              <a:stretch>
                <a:fillRect l="-8250" r="-72272"/>
              </a:stretch>
            </a:blipFill>
          </p:spPr>
          <p:txBody>
            <a:bodyPr/>
            <a:lstStyle/>
            <a:p>
              <a:endParaRPr lang="en-GB" sz="144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6116124" y="-586890"/>
            <a:ext cx="6939084" cy="1409850"/>
            <a:chOff x="0" y="0"/>
            <a:chExt cx="2284472" cy="4641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84472" cy="464148"/>
            </a:xfrm>
            <a:custGeom>
              <a:avLst/>
              <a:gdLst/>
              <a:ahLst/>
              <a:cxnLst/>
              <a:rect l="l" t="t" r="r" b="b"/>
              <a:pathLst>
                <a:path w="2284472" h="464148">
                  <a:moveTo>
                    <a:pt x="0" y="0"/>
                  </a:moveTo>
                  <a:lnTo>
                    <a:pt x="2284472" y="0"/>
                  </a:lnTo>
                  <a:lnTo>
                    <a:pt x="2284472" y="464148"/>
                  </a:lnTo>
                  <a:lnTo>
                    <a:pt x="0" y="464148"/>
                  </a:lnTo>
                  <a:close/>
                </a:path>
              </a:pathLst>
            </a:custGeom>
            <a:solidFill>
              <a:srgbClr val="D6E7EE"/>
            </a:solidFill>
          </p:spPr>
          <p:txBody>
            <a:bodyPr/>
            <a:lstStyle/>
            <a:p>
              <a:endParaRPr lang="en-GB" sz="144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284472" cy="511773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613"/>
                </a:lnSpc>
              </a:pPr>
              <a:endParaRPr sz="144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6116124" y="7406640"/>
            <a:ext cx="6939084" cy="1409850"/>
            <a:chOff x="0" y="0"/>
            <a:chExt cx="2284472" cy="4641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84472" cy="464148"/>
            </a:xfrm>
            <a:custGeom>
              <a:avLst/>
              <a:gdLst/>
              <a:ahLst/>
              <a:cxnLst/>
              <a:rect l="l" t="t" r="r" b="b"/>
              <a:pathLst>
                <a:path w="2284472" h="464148">
                  <a:moveTo>
                    <a:pt x="0" y="0"/>
                  </a:moveTo>
                  <a:lnTo>
                    <a:pt x="2284472" y="0"/>
                  </a:lnTo>
                  <a:lnTo>
                    <a:pt x="2284472" y="464148"/>
                  </a:lnTo>
                  <a:lnTo>
                    <a:pt x="0" y="464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sz="144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284472" cy="511773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613"/>
                </a:lnSpc>
              </a:pPr>
              <a:endParaRPr sz="144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807440" y="-586890"/>
            <a:ext cx="6939084" cy="1409850"/>
            <a:chOff x="0" y="0"/>
            <a:chExt cx="2284472" cy="4641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84472" cy="464148"/>
            </a:xfrm>
            <a:custGeom>
              <a:avLst/>
              <a:gdLst/>
              <a:ahLst/>
              <a:cxnLst/>
              <a:rect l="l" t="t" r="r" b="b"/>
              <a:pathLst>
                <a:path w="2284472" h="464148">
                  <a:moveTo>
                    <a:pt x="0" y="0"/>
                  </a:moveTo>
                  <a:lnTo>
                    <a:pt x="2284472" y="0"/>
                  </a:lnTo>
                  <a:lnTo>
                    <a:pt x="2284472" y="464148"/>
                  </a:lnTo>
                  <a:lnTo>
                    <a:pt x="0" y="464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sz="144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284472" cy="511773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613"/>
                </a:lnSpc>
              </a:pPr>
              <a:endParaRPr sz="144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807440" y="7406640"/>
            <a:ext cx="6939084" cy="1409850"/>
            <a:chOff x="0" y="0"/>
            <a:chExt cx="2284472" cy="46414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284472" cy="464148"/>
            </a:xfrm>
            <a:custGeom>
              <a:avLst/>
              <a:gdLst/>
              <a:ahLst/>
              <a:cxnLst/>
              <a:rect l="l" t="t" r="r" b="b"/>
              <a:pathLst>
                <a:path w="2284472" h="464148">
                  <a:moveTo>
                    <a:pt x="0" y="0"/>
                  </a:moveTo>
                  <a:lnTo>
                    <a:pt x="2284472" y="0"/>
                  </a:lnTo>
                  <a:lnTo>
                    <a:pt x="2284472" y="464148"/>
                  </a:lnTo>
                  <a:lnTo>
                    <a:pt x="0" y="464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sz="144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284472" cy="511773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613"/>
                </a:lnSpc>
              </a:pPr>
              <a:endParaRPr sz="1440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30132" y="3895987"/>
            <a:ext cx="5992531" cy="100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5400" dirty="0">
                <a:solidFill>
                  <a:srgbClr val="484237"/>
                </a:solidFill>
                <a:latin typeface="Gelasio Semi Bold" pitchFamily="34" charset="0"/>
                <a:cs typeface="Gelasio Semi Bold" pitchFamily="34" charset="-120"/>
                <a:sym typeface="Quando"/>
              </a:rPr>
              <a:t>Any Questions?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2228433" y="-939385"/>
            <a:ext cx="8296114" cy="10108372"/>
            <a:chOff x="0" y="0"/>
            <a:chExt cx="2354580" cy="286893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2868930"/>
            </a:xfrm>
            <a:custGeom>
              <a:avLst/>
              <a:gdLst/>
              <a:ahLst/>
              <a:cxnLst/>
              <a:rect l="l" t="t" r="r" b="b"/>
              <a:pathLst>
                <a:path w="2353310" h="2868930">
                  <a:moveTo>
                    <a:pt x="784860" y="2801620"/>
                  </a:moveTo>
                  <a:cubicBezTo>
                    <a:pt x="905510" y="2842260"/>
                    <a:pt x="1042670" y="2868930"/>
                    <a:pt x="1177290" y="2868930"/>
                  </a:cubicBezTo>
                  <a:cubicBezTo>
                    <a:pt x="1311910" y="2868930"/>
                    <a:pt x="1441450" y="2846070"/>
                    <a:pt x="1560830" y="2805430"/>
                  </a:cubicBezTo>
                  <a:cubicBezTo>
                    <a:pt x="1563370" y="2804160"/>
                    <a:pt x="1565910" y="2804160"/>
                    <a:pt x="1568450" y="2802890"/>
                  </a:cubicBezTo>
                  <a:cubicBezTo>
                    <a:pt x="2016760" y="2640330"/>
                    <a:pt x="2346960" y="2211070"/>
                    <a:pt x="2353310" y="170942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708150"/>
                  </a:lnTo>
                  <a:cubicBezTo>
                    <a:pt x="6350" y="2213610"/>
                    <a:pt x="331470" y="2642870"/>
                    <a:pt x="784860" y="280162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 sz="1440"/>
            </a:p>
          </p:txBody>
        </p:sp>
      </p:grpSp>
      <p:sp>
        <p:nvSpPr>
          <p:cNvPr id="4" name="Freeform 4"/>
          <p:cNvSpPr/>
          <p:nvPr/>
        </p:nvSpPr>
        <p:spPr>
          <a:xfrm>
            <a:off x="-3431774" y="580456"/>
            <a:ext cx="5852160" cy="2404706"/>
          </a:xfrm>
          <a:custGeom>
            <a:avLst/>
            <a:gdLst/>
            <a:ahLst/>
            <a:cxnLst/>
            <a:rect l="l" t="t" r="r" b="b"/>
            <a:pathLst>
              <a:path w="7315200" h="3005882">
                <a:moveTo>
                  <a:pt x="0" y="0"/>
                </a:moveTo>
                <a:lnTo>
                  <a:pt x="7315200" y="0"/>
                </a:lnTo>
                <a:lnTo>
                  <a:pt x="7315200" y="3005882"/>
                </a:lnTo>
                <a:lnTo>
                  <a:pt x="0" y="3005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440"/>
          </a:p>
        </p:txBody>
      </p:sp>
      <p:sp>
        <p:nvSpPr>
          <p:cNvPr id="5" name="Freeform 5"/>
          <p:cNvSpPr/>
          <p:nvPr/>
        </p:nvSpPr>
        <p:spPr>
          <a:xfrm>
            <a:off x="1229115" y="5532148"/>
            <a:ext cx="5852160" cy="2404706"/>
          </a:xfrm>
          <a:custGeom>
            <a:avLst/>
            <a:gdLst/>
            <a:ahLst/>
            <a:cxnLst/>
            <a:rect l="l" t="t" r="r" b="b"/>
            <a:pathLst>
              <a:path w="7315200" h="3005882">
                <a:moveTo>
                  <a:pt x="0" y="0"/>
                </a:moveTo>
                <a:lnTo>
                  <a:pt x="7315200" y="0"/>
                </a:lnTo>
                <a:lnTo>
                  <a:pt x="7315200" y="3005883"/>
                </a:lnTo>
                <a:lnTo>
                  <a:pt x="0" y="300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sz="1440"/>
          </a:p>
        </p:txBody>
      </p:sp>
      <p:sp>
        <p:nvSpPr>
          <p:cNvPr id="6" name="TextBox 6"/>
          <p:cNvSpPr txBox="1"/>
          <p:nvPr/>
        </p:nvSpPr>
        <p:spPr>
          <a:xfrm>
            <a:off x="1229116" y="3329940"/>
            <a:ext cx="5356162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4"/>
              </a:lnSpc>
            </a:pPr>
            <a:r>
              <a:rPr lang="en-US" sz="512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Thank You for Your Attention!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471" y="416004"/>
            <a:ext cx="3782497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Motivation</a:t>
            </a:r>
            <a:endParaRPr lang="en-US" sz="2950" dirty="0"/>
          </a:p>
        </p:txBody>
      </p:sp>
      <p:sp>
        <p:nvSpPr>
          <p:cNvPr id="8" name="Text 6"/>
          <p:cNvSpPr/>
          <p:nvPr/>
        </p:nvSpPr>
        <p:spPr>
          <a:xfrm>
            <a:off x="529471" y="4882393"/>
            <a:ext cx="3228490" cy="4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Why it matters: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29471" y="1783805"/>
            <a:ext cx="6601182" cy="114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Fragmented Patient Treatment Lists (PTLs) across the NHS and </a:t>
            </a:r>
          </a:p>
          <a:p>
            <a:pPr>
              <a:lnSpc>
                <a:spcPts val="1900"/>
              </a:lnSpc>
            </a:pPr>
            <a:r>
              <a:rPr lang="en-US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     independent providers</a:t>
            </a:r>
          </a:p>
          <a:p>
            <a:pPr>
              <a:lnSpc>
                <a:spcPts val="1900"/>
              </a:lnSpc>
            </a:pPr>
            <a:endParaRPr lang="en-US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NHS waiting time is generally longer than that of the Independent </a:t>
            </a:r>
          </a:p>
          <a:p>
            <a:pPr>
              <a:lnSpc>
                <a:spcPts val="1900"/>
              </a:lnSpc>
            </a:pPr>
            <a:r>
              <a:rPr lang="en-US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    providers</a:t>
            </a:r>
          </a:p>
          <a:p>
            <a:pPr>
              <a:lnSpc>
                <a:spcPts val="1900"/>
              </a:lnSpc>
            </a:pPr>
            <a:endParaRPr lang="en-US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Causes inefficiency, inequity, and wasted capacity</a:t>
            </a:r>
          </a:p>
          <a:p>
            <a:pPr>
              <a:lnSpc>
                <a:spcPts val="1900"/>
              </a:lnSpc>
            </a:pPr>
            <a:endParaRPr lang="en-US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Missed cost savings (surgical services = 10-30% of hospital </a:t>
            </a:r>
          </a:p>
          <a:p>
            <a:pPr>
              <a:lnSpc>
                <a:spcPts val="1900"/>
              </a:lnSpc>
            </a:pPr>
            <a:r>
              <a:rPr lang="en-US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    expenditure)</a:t>
            </a:r>
          </a:p>
        </p:txBody>
      </p:sp>
      <p:sp>
        <p:nvSpPr>
          <p:cNvPr id="10" name="Text 8"/>
          <p:cNvSpPr/>
          <p:nvPr/>
        </p:nvSpPr>
        <p:spPr>
          <a:xfrm>
            <a:off x="529471" y="5654580"/>
            <a:ext cx="6601182" cy="114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218" y="649279"/>
            <a:ext cx="6601182" cy="6601182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F41817C0-4127-35D0-EFD4-D5657007D000}"/>
              </a:ext>
            </a:extLst>
          </p:cNvPr>
          <p:cNvSpPr/>
          <p:nvPr/>
        </p:nvSpPr>
        <p:spPr>
          <a:xfrm>
            <a:off x="529471" y="1041201"/>
            <a:ext cx="3782497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 Semi Bold" pitchFamily="34" charset="0"/>
                <a:cs typeface="Gelasio Semi Bold" pitchFamily="34" charset="-120"/>
              </a:rPr>
              <a:t>Problem :</a:t>
            </a:r>
            <a:endParaRPr lang="en-US" b="1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0FD810CC-B0C2-0D1D-55B1-DF56C5E14F55}"/>
              </a:ext>
            </a:extLst>
          </p:cNvPr>
          <p:cNvSpPr/>
          <p:nvPr/>
        </p:nvSpPr>
        <p:spPr>
          <a:xfrm>
            <a:off x="681871" y="5428838"/>
            <a:ext cx="6601182" cy="114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Cataracts = the highest elective surgery volume in the UK</a:t>
            </a:r>
          </a:p>
          <a:p>
            <a:pPr marL="0" indent="0" algn="l">
              <a:lnSpc>
                <a:spcPts val="1900"/>
              </a:lnSpc>
              <a:buNone/>
            </a:pPr>
            <a:endParaRPr lang="en-US" dirty="0">
              <a:solidFill>
                <a:srgbClr val="746558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Long waits → reduced quality of life + economic cost</a:t>
            </a:r>
          </a:p>
          <a:p>
            <a:pPr>
              <a:lnSpc>
                <a:spcPts val="1900"/>
              </a:lnSpc>
            </a:pPr>
            <a:r>
              <a:rPr lang="en-US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    (£22bn annually)</a:t>
            </a:r>
            <a:endParaRPr lang="en-US" dirty="0"/>
          </a:p>
          <a:p>
            <a:pPr marL="0" indent="0" algn="l">
              <a:lnSpc>
                <a:spcPts val="19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59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Research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83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Can consolidating PTLs reduce waits and improve equity without extra capacity?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5275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1020604" y="477957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4928400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849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Expected Benefits: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86399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15–40% better </a:t>
            </a:r>
            <a:r>
              <a:rPr lang="en-US" sz="2200" dirty="0" err="1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utilisation</a:t>
            </a:r>
            <a:endParaRPr lang="en-US" sz="2200" dirty="0">
              <a:solidFill>
                <a:srgbClr val="746558"/>
              </a:solidFill>
              <a:latin typeface="Gelasio Semi Bold" pitchFamily="34" charset="0"/>
              <a:cs typeface="Gelasio Semi Bold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6962" y="455275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5443776" y="477957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4928400"/>
            <a:ext cx="306110" cy="38266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43776" y="573890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25–40% reduced waiting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times</a:t>
            </a:r>
          </a:p>
        </p:txBody>
      </p:sp>
      <p:sp>
        <p:nvSpPr>
          <p:cNvPr id="14" name="Shape 10"/>
          <p:cNvSpPr/>
          <p:nvPr/>
        </p:nvSpPr>
        <p:spPr>
          <a:xfrm>
            <a:off x="9640133" y="4552758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1"/>
          <p:cNvSpPr/>
          <p:nvPr/>
        </p:nvSpPr>
        <p:spPr>
          <a:xfrm>
            <a:off x="9866948" y="477957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4928400"/>
            <a:ext cx="306110" cy="38266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67066" y="580266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cs typeface="Gelasio Semi Bold" pitchFamily="34" charset="-120"/>
              </a:rPr>
              <a:t>Lower costs for the NHS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178"/>
            <a:ext cx="64197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95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Stepwise approach to test consolidation: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45569"/>
            <a:ext cx="6407944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1020604" y="3499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M/G/c Queueing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989615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Theoretical baseline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17639"/>
            <a:ext cx="6408063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7655362" y="3471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396168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Realistic patient flow simulation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01700"/>
            <a:ext cx="6407944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1020604" y="5555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CEM RL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604574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Interpretable optimisation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118378"/>
            <a:ext cx="6408063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7655362" y="5572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DQN RL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55362" y="606242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Adaptive optimisation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4143"/>
            <a:ext cx="6773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M/G/c Queueing Theory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3083"/>
            <a:ext cx="31857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Mathematical Baseline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575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It is the “basic theoretical case" - like calculating the perfect checkout times at a 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    supermarket, just based on pure mathematics</a:t>
            </a:r>
          </a:p>
          <a:p>
            <a:pPr marL="285750" indent="-285750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Arrivals are random based on Poisson, and Service time varies case-wise with 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    multiple theatres working in parallel</a:t>
            </a:r>
          </a:p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Arrival: Poisson (λ), Service: General (µ), Servers = c, Probability(0 patients) =P0</a:t>
            </a:r>
          </a:p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The probability that a patient will be waiting is given by 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89" y="66298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~7% reduction with consolidation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89" y="68923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Insight: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Backlog dominates → theoretical gains are small.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85842"/>
            <a:ext cx="13042821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2" name="Picture 11" descr="A group of people in white coats&#10;&#10;AI-generated content may be incorrect.">
            <a:extLst>
              <a:ext uri="{FF2B5EF4-FFF2-40B4-BE49-F238E27FC236}">
                <a16:creationId xmlns:a16="http://schemas.microsoft.com/office/drawing/2014/main" id="{E14A598F-092B-E892-3BF6-B8DB973D6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0" y="813866"/>
            <a:ext cx="5140960" cy="61718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C1B19-5E4C-2D1A-634C-DA77ACE4C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79" y="5754505"/>
            <a:ext cx="2095792" cy="695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CCBC1E-4E47-9941-81E7-760391C014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057"/>
          <a:stretch>
            <a:fillRect/>
          </a:stretch>
        </p:blipFill>
        <p:spPr>
          <a:xfrm>
            <a:off x="3964089" y="6014040"/>
            <a:ext cx="3105583" cy="2732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9890"/>
            <a:ext cx="91361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Discrete Event Simulation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(DES)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0385"/>
            <a:ext cx="54717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Operational Validation (Python SimPy)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248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Like a realistic video game simulation of the hospital system</a:t>
            </a:r>
          </a:p>
        </p:txBody>
      </p:sp>
      <p:sp>
        <p:nvSpPr>
          <p:cNvPr id="5" name="Text 3"/>
          <p:cNvSpPr/>
          <p:nvPr/>
        </p:nvSpPr>
        <p:spPr>
          <a:xfrm>
            <a:off x="793790" y="35279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Features: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167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17.88% reduction in mean waits when lists are consolidated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7851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Insight: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Constraints matter – big improvement but limited by transfer cap.</a:t>
            </a:r>
            <a:endParaRPr lang="en-US" sz="1750" dirty="0"/>
          </a:p>
        </p:txBody>
      </p:sp>
      <p:pic>
        <p:nvPicPr>
          <p:cNvPr id="14" name="Picture 13" descr="A doctor and a patient&#10;&#10;AI-generated content may be incorrect.">
            <a:extLst>
              <a:ext uri="{FF2B5EF4-FFF2-40B4-BE49-F238E27FC236}">
                <a16:creationId xmlns:a16="http://schemas.microsoft.com/office/drawing/2014/main" id="{4F3B8930-2F03-E272-625E-D792D46BC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615" y="1699617"/>
            <a:ext cx="6960785" cy="4819005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0F9AD2B4-20EE-BD54-E1DB-59101F3E3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4035943"/>
            <a:ext cx="6853158" cy="197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Patient priorities: </a:t>
            </a:r>
            <a:r>
              <a:rPr lang="en-US" alt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Urgent cases jump the queue ahead of routine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		 ones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Surgery variability: </a:t>
            </a:r>
            <a:r>
              <a:rPr lang="en-US" alt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NHS operations are more unpredictable than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		   private ones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Cancellations: </a:t>
            </a:r>
            <a:r>
              <a:rPr lang="en-US" alt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Sometimes operations get cancelled and need 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  rescheduling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Transfer limits: </a:t>
            </a:r>
            <a:r>
              <a:rPr lang="en-US" alt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Can only move 25% of patients between providers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350" y="697825"/>
            <a:ext cx="8841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Reinforcement Learning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(CEM)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0409"/>
            <a:ext cx="6549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Cross Entropy Method – interpretable baseline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02350" y="27408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Like having a GPS system that learns the best routes by trying many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      different paths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6034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Update rule: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296853"/>
            <a:ext cx="13042821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8081" y="6036850"/>
            <a:ext cx="11822390" cy="35646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3790" y="64828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chemeClr val="accent2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7.67% reduction, only 6.6% transfers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, Easy to understand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gives clear rules hospitals can follow</a:t>
            </a:r>
          </a:p>
        </p:txBody>
      </p:sp>
      <p:sp>
        <p:nvSpPr>
          <p:cNvPr id="11" name="Text 8"/>
          <p:cNvSpPr/>
          <p:nvPr/>
        </p:nvSpPr>
        <p:spPr>
          <a:xfrm>
            <a:off x="793790" y="72002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chemeClr val="accent2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Insight: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disruption,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Simple and practical, but doesn't adapt to changing situations.</a:t>
            </a:r>
          </a:p>
        </p:txBody>
      </p:sp>
      <p:pic>
        <p:nvPicPr>
          <p:cNvPr id="15" name="Picture 14" descr="A person sitting on a bed looking at a graph&#10;&#10;AI-generated content may be incorrect.">
            <a:extLst>
              <a:ext uri="{FF2B5EF4-FFF2-40B4-BE49-F238E27FC236}">
                <a16:creationId xmlns:a16="http://schemas.microsoft.com/office/drawing/2014/main" id="{F605DBA4-58C0-6C11-66D8-0B29D8708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195" y="2113242"/>
            <a:ext cx="6385797" cy="42571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2CC2F3-5CA4-2CD7-CB13-67F31C363E7B}"/>
              </a:ext>
            </a:extLst>
          </p:cNvPr>
          <p:cNvSpPr txBox="1"/>
          <p:nvPr/>
        </p:nvSpPr>
        <p:spPr>
          <a:xfrm>
            <a:off x="702350" y="3582229"/>
            <a:ext cx="8966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How does it work?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Try many strategies: </a:t>
            </a:r>
            <a:r>
              <a:rPr lang="en-US" alt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Test 24 different ways of routing patients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Keep the best ones: </a:t>
            </a:r>
            <a:r>
              <a:rPr lang="en-US" alt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Pick the top 5 strategies that work well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Learn and improve: </a:t>
            </a:r>
            <a:r>
              <a:rPr lang="en-US" alt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Focus on what made those strategies successful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Repeat: </a:t>
            </a:r>
            <a:r>
              <a:rPr lang="en-US" alt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Keep refining until we find the optimal approach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238"/>
            <a:ext cx="8860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Reinforcement Learning (DQN)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4561"/>
            <a:ext cx="6310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Deep Q-Network (DQN) – adaptive allocation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89" y="2728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Like having an AI assistant that learns from experience - similar to how Netflix 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recommends movie</a:t>
            </a:r>
          </a:p>
        </p:txBody>
      </p:sp>
      <p:sp>
        <p:nvSpPr>
          <p:cNvPr id="5" name="Text 3"/>
          <p:cNvSpPr/>
          <p:nvPr/>
        </p:nvSpPr>
        <p:spPr>
          <a:xfrm>
            <a:off x="793788" y="35665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How it learns:</a:t>
            </a:r>
          </a:p>
          <a:p>
            <a:endParaRPr lang="en-US" sz="1750" b="1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Observes: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Current waiting lists, hospital capacity, patient urgency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Decides: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Which hospital should treat each new 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Gets feedback: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Did this decision reduce overall waiting times?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Improves: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Updates its decision-making based 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Reward:</a:t>
            </a:r>
            <a:endParaRPr lang="en-US" sz="175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746558"/>
              </a:solidFill>
              <a:latin typeface="Gelasio" pitchFamily="34" charset="0"/>
              <a:cs typeface="Gelasio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614029"/>
            <a:ext cx="13042821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6230476"/>
            <a:ext cx="9109670" cy="27467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3787" y="68147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accent2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Result: </a:t>
            </a: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23.8% reduction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in waiting times - the best performance of all methods</a:t>
            </a:r>
          </a:p>
        </p:txBody>
      </p:sp>
      <p:sp>
        <p:nvSpPr>
          <p:cNvPr id="11" name="Text 8"/>
          <p:cNvSpPr/>
          <p:nvPr/>
        </p:nvSpPr>
        <p:spPr>
          <a:xfrm>
            <a:off x="793790" y="73230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Insight: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Adaptive + learns trade-offs between efficiency &amp; fairness.</a:t>
            </a:r>
            <a:endParaRPr lang="en-US" sz="1750" dirty="0"/>
          </a:p>
        </p:txBody>
      </p:sp>
      <p:pic>
        <p:nvPicPr>
          <p:cNvPr id="13" name="Picture 12" descr="A doctor and patient talking to each other&#10;&#10;AI-generated content may be incorrect.">
            <a:extLst>
              <a:ext uri="{FF2B5EF4-FFF2-40B4-BE49-F238E27FC236}">
                <a16:creationId xmlns:a16="http://schemas.microsoft.com/office/drawing/2014/main" id="{BB10AE72-D992-A9D7-B5D5-9B729FA5A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898" y="2300167"/>
            <a:ext cx="5585182" cy="4075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Results Summary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1217971" y="972589"/>
            <a:ext cx="9535770" cy="506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1028463" y="3310242"/>
            <a:ext cx="1572272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M/G/c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622954" y="3310242"/>
            <a:ext cx="1569483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7.0%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912558" y="3310242"/>
            <a:ext cx="1569483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N/A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146407" y="3310242"/>
            <a:ext cx="3479460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Backlog dominates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1" y="3778766"/>
            <a:ext cx="7037896" cy="506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28463" y="3858961"/>
            <a:ext cx="1572272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622954" y="3858961"/>
            <a:ext cx="1569483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17.9%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912558" y="3858961"/>
            <a:ext cx="1569483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25%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146407" y="3858961"/>
            <a:ext cx="3479460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Constraints matter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1" y="4429085"/>
            <a:ext cx="7037896" cy="506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1028463" y="4509280"/>
            <a:ext cx="1572272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RL – CEM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622954" y="4509280"/>
            <a:ext cx="1569483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7.7%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3912558" y="4509280"/>
            <a:ext cx="1569483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6.6%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146407" y="4509280"/>
            <a:ext cx="3479460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Interpretable baseline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1" y="5079404"/>
            <a:ext cx="7037896" cy="506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8"/>
          <p:cNvSpPr/>
          <p:nvPr/>
        </p:nvSpPr>
        <p:spPr>
          <a:xfrm>
            <a:off x="1028463" y="5159600"/>
            <a:ext cx="1572272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RL – DQN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622954" y="5159600"/>
            <a:ext cx="1569483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23.8%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912558" y="5159600"/>
            <a:ext cx="1569483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25%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146407" y="5159600"/>
            <a:ext cx="3479460" cy="28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Adaptive optimisation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89" y="63641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5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Takeaway: 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DQN offers best performance, but DES shows large gains achievable even without AI.</a:t>
            </a:r>
            <a:endParaRPr lang="en-US" sz="1750" dirty="0"/>
          </a:p>
        </p:txBody>
      </p:sp>
      <p:pic>
        <p:nvPicPr>
          <p:cNvPr id="26" name="Picture 25" descr="A close-up of a graph&#10;&#10;AI-generated content may be incorrect.">
            <a:extLst>
              <a:ext uri="{FF2B5EF4-FFF2-40B4-BE49-F238E27FC236}">
                <a16:creationId xmlns:a16="http://schemas.microsoft.com/office/drawing/2014/main" id="{640539D6-521A-660E-A7CD-ADBA2588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57" b="29729"/>
          <a:stretch>
            <a:fillRect/>
          </a:stretch>
        </p:blipFill>
        <p:spPr>
          <a:xfrm>
            <a:off x="7876509" y="2625089"/>
            <a:ext cx="6575472" cy="3354381"/>
          </a:xfrm>
          <a:prstGeom prst="rect">
            <a:avLst/>
          </a:prstGeom>
        </p:spPr>
      </p:pic>
      <p:sp>
        <p:nvSpPr>
          <p:cNvPr id="27" name="Text 3">
            <a:extLst>
              <a:ext uri="{FF2B5EF4-FFF2-40B4-BE49-F238E27FC236}">
                <a16:creationId xmlns:a16="http://schemas.microsoft.com/office/drawing/2014/main" id="{DE042A77-4AC1-CDA1-5609-088BA0C7937B}"/>
              </a:ext>
            </a:extLst>
          </p:cNvPr>
          <p:cNvSpPr/>
          <p:nvPr/>
        </p:nvSpPr>
        <p:spPr>
          <a:xfrm>
            <a:off x="1028463" y="2883369"/>
            <a:ext cx="922257" cy="339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Method</a:t>
            </a:r>
            <a:endParaRPr lang="en-US" sz="1750" dirty="0"/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29983927-EAD9-E45C-39F2-04A9E7E44393}"/>
              </a:ext>
            </a:extLst>
          </p:cNvPr>
          <p:cNvSpPr/>
          <p:nvPr/>
        </p:nvSpPr>
        <p:spPr>
          <a:xfrm>
            <a:off x="2161825" y="2882535"/>
            <a:ext cx="922257" cy="339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Improvement</a:t>
            </a:r>
            <a:endParaRPr lang="en-US" sz="1750" dirty="0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BAAF0813-AE4F-B2CF-A32F-29A2E1748BE5}"/>
              </a:ext>
            </a:extLst>
          </p:cNvPr>
          <p:cNvSpPr/>
          <p:nvPr/>
        </p:nvSpPr>
        <p:spPr>
          <a:xfrm>
            <a:off x="3775042" y="2899332"/>
            <a:ext cx="922257" cy="339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Transfers</a:t>
            </a:r>
            <a:endParaRPr lang="en-US" sz="1750" dirty="0"/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746731A0-965F-CBDD-7833-7043291A92D9}"/>
              </a:ext>
            </a:extLst>
          </p:cNvPr>
          <p:cNvSpPr/>
          <p:nvPr/>
        </p:nvSpPr>
        <p:spPr>
          <a:xfrm>
            <a:off x="5173663" y="2909190"/>
            <a:ext cx="922257" cy="339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Insights</a:t>
            </a:r>
            <a:endParaRPr lang="en-US" sz="1750" dirty="0"/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FA0FB500-A8B4-E8E5-F885-BED6D713CAE3}"/>
              </a:ext>
            </a:extLst>
          </p:cNvPr>
          <p:cNvSpPr/>
          <p:nvPr/>
        </p:nvSpPr>
        <p:spPr>
          <a:xfrm>
            <a:off x="801411" y="2833886"/>
            <a:ext cx="7037896" cy="506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882</Words>
  <Application>Microsoft Office PowerPoint</Application>
  <PresentationFormat>Custom</PresentationFormat>
  <Paragraphs>166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Inter Bold</vt:lpstr>
      <vt:lpstr>Gelasio</vt:lpstr>
      <vt:lpstr>Wingdings</vt:lpstr>
      <vt:lpstr>Arial</vt:lpstr>
      <vt:lpstr>Gelasio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CSC</dc:creator>
  <cp:lastModifiedBy>Khush Singh</cp:lastModifiedBy>
  <cp:revision>4</cp:revision>
  <dcterms:created xsi:type="dcterms:W3CDTF">2025-09-02T23:13:26Z</dcterms:created>
  <dcterms:modified xsi:type="dcterms:W3CDTF">2025-09-03T08:06:53Z</dcterms:modified>
</cp:coreProperties>
</file>